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9" r:id="rId6"/>
    <p:sldId id="272" r:id="rId7"/>
    <p:sldId id="260" r:id="rId8"/>
    <p:sldId id="271" r:id="rId9"/>
    <p:sldId id="261" r:id="rId10"/>
    <p:sldId id="262" r:id="rId11"/>
    <p:sldId id="263" r:id="rId12"/>
    <p:sldId id="264" r:id="rId13"/>
    <p:sldId id="266" r:id="rId14"/>
    <p:sldId id="267" r:id="rId15"/>
    <p:sldId id="265" r:id="rId16"/>
    <p:sldId id="268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2.jpe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AE5CC-EB7E-496B-913B-9BECCFECD459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5C948-2788-4C21-A028-F5CFAED5D5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71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55C948-2788-4C21-A028-F5CFAED5D5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231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55C948-2788-4C21-A028-F5CFAED5D5C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57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911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67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518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47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579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072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198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695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899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661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82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D6D60-18F3-40D1-94E5-4A5F27275EDD}" type="datetimeFigureOut">
              <a:rPr lang="en-US" smtClean="0"/>
              <a:t>26-Jan-20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B8781-B953-4B95-B12D-D1A984144F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04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164859"/>
            <a:ext cx="12192000" cy="954107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Comic Sans MS" panose="030F0702030302020204" pitchFamily="66" charset="0"/>
              </a:rPr>
              <a:t>Comparative </a:t>
            </a:r>
            <a:r>
              <a:rPr lang="en-US" sz="2800" b="1" dirty="0" smtClean="0">
                <a:latin typeface="Comic Sans MS" panose="030F0702030302020204" pitchFamily="66" charset="0"/>
              </a:rPr>
              <a:t>Knowledge </a:t>
            </a:r>
            <a:r>
              <a:rPr lang="en-US" sz="2800" b="1" dirty="0">
                <a:latin typeface="Comic Sans MS" panose="030F0702030302020204" pitchFamily="66" charset="0"/>
              </a:rPr>
              <a:t>B</a:t>
            </a:r>
            <a:r>
              <a:rPr lang="en-US" sz="2800" b="1" dirty="0" smtClean="0">
                <a:latin typeface="Comic Sans MS" panose="030F0702030302020204" pitchFamily="66" charset="0"/>
              </a:rPr>
              <a:t>ased </a:t>
            </a:r>
            <a:r>
              <a:rPr lang="en-US" sz="2800" b="1" dirty="0">
                <a:latin typeface="Comic Sans MS" panose="030F0702030302020204" pitchFamily="66" charset="0"/>
              </a:rPr>
              <a:t>S</a:t>
            </a:r>
            <a:r>
              <a:rPr lang="en-US" sz="2800" b="1" dirty="0" smtClean="0">
                <a:latin typeface="Comic Sans MS" panose="030F0702030302020204" pitchFamily="66" charset="0"/>
              </a:rPr>
              <a:t>ystem </a:t>
            </a:r>
            <a:r>
              <a:rPr lang="en-US" sz="2800" b="1" dirty="0" smtClean="0">
                <a:latin typeface="Comic Sans MS" panose="030F0702030302020204" pitchFamily="66" charset="0"/>
              </a:rPr>
              <a:t>for </a:t>
            </a:r>
            <a:r>
              <a:rPr lang="en-US" sz="2800" b="1" dirty="0" smtClean="0">
                <a:latin typeface="Comic Sans MS" panose="030F0702030302020204" pitchFamily="66" charset="0"/>
              </a:rPr>
              <a:t>Detecting </a:t>
            </a:r>
            <a:r>
              <a:rPr lang="en-US" sz="2800" b="1" dirty="0">
                <a:latin typeface="Comic Sans MS" panose="030F0702030302020204" pitchFamily="66" charset="0"/>
              </a:rPr>
              <a:t>B</a:t>
            </a:r>
            <a:r>
              <a:rPr lang="en-US" sz="2800" b="1" dirty="0" smtClean="0">
                <a:latin typeface="Comic Sans MS" panose="030F0702030302020204" pitchFamily="66" charset="0"/>
              </a:rPr>
              <a:t>reast </a:t>
            </a:r>
            <a:r>
              <a:rPr lang="en-US" sz="2800" b="1" dirty="0">
                <a:latin typeface="Comic Sans MS" panose="030F0702030302020204" pitchFamily="66" charset="0"/>
              </a:rPr>
              <a:t>C</a:t>
            </a:r>
            <a:r>
              <a:rPr lang="en-US" sz="2800" b="1" dirty="0" smtClean="0">
                <a:latin typeface="Comic Sans MS" panose="030F0702030302020204" pitchFamily="66" charset="0"/>
              </a:rPr>
              <a:t>ancer </a:t>
            </a:r>
            <a:endParaRPr lang="en-US" sz="2800" b="1" dirty="0" smtClean="0">
              <a:latin typeface="Comic Sans MS" panose="030F0702030302020204" pitchFamily="66" charset="0"/>
            </a:endParaRPr>
          </a:p>
          <a:p>
            <a:pPr algn="ctr"/>
            <a:r>
              <a:rPr lang="en-US" sz="2800" b="1" dirty="0">
                <a:latin typeface="Comic Sans MS" panose="030F0702030302020204" pitchFamily="66" charset="0"/>
              </a:rPr>
              <a:t>C</a:t>
            </a:r>
            <a:r>
              <a:rPr lang="en-US" sz="2800" b="1" dirty="0" smtClean="0">
                <a:latin typeface="Comic Sans MS" panose="030F0702030302020204" pitchFamily="66" charset="0"/>
              </a:rPr>
              <a:t>lassification </a:t>
            </a:r>
            <a:r>
              <a:rPr lang="en-US" sz="2800" b="1" dirty="0">
                <a:latin typeface="Comic Sans MS" panose="030F0702030302020204" pitchFamily="66" charset="0"/>
              </a:rPr>
              <a:t>U</a:t>
            </a:r>
            <a:r>
              <a:rPr lang="en-US" sz="2800" b="1" dirty="0" smtClean="0">
                <a:latin typeface="Comic Sans MS" panose="030F0702030302020204" pitchFamily="66" charset="0"/>
              </a:rPr>
              <a:t>sing </a:t>
            </a:r>
            <a:r>
              <a:rPr lang="en-US" sz="2800" b="1" dirty="0">
                <a:latin typeface="Comic Sans MS" panose="030F0702030302020204" pitchFamily="66" charset="0"/>
              </a:rPr>
              <a:t>F</a:t>
            </a:r>
            <a:r>
              <a:rPr lang="en-US" sz="2800" b="1" dirty="0" smtClean="0">
                <a:latin typeface="Comic Sans MS" panose="030F0702030302020204" pitchFamily="66" charset="0"/>
              </a:rPr>
              <a:t>uzzy </a:t>
            </a:r>
            <a:r>
              <a:rPr lang="en-US" sz="2800" b="1" dirty="0">
                <a:latin typeface="Comic Sans MS" panose="030F0702030302020204" pitchFamily="66" charset="0"/>
              </a:rPr>
              <a:t>L</a:t>
            </a:r>
            <a:r>
              <a:rPr lang="en-US" sz="2800" b="1" dirty="0" smtClean="0">
                <a:latin typeface="Comic Sans MS" panose="030F0702030302020204" pitchFamily="66" charset="0"/>
              </a:rPr>
              <a:t>ogic </a:t>
            </a:r>
            <a:r>
              <a:rPr lang="en-US" sz="2800" b="1" dirty="0">
                <a:latin typeface="Comic Sans MS" panose="030F0702030302020204" pitchFamily="66" charset="0"/>
              </a:rPr>
              <a:t>M</a:t>
            </a:r>
            <a:r>
              <a:rPr lang="en-US" sz="2800" b="1" dirty="0" smtClean="0">
                <a:latin typeface="Comic Sans MS" panose="030F0702030302020204" pitchFamily="66" charset="0"/>
              </a:rPr>
              <a:t>ethod</a:t>
            </a:r>
            <a:r>
              <a:rPr lang="en-US" sz="2800" b="1" dirty="0" smtClean="0">
                <a:latin typeface="Comic Sans MS" panose="030F0702030302020204" pitchFamily="66" charset="0"/>
              </a:rPr>
              <a:t>.</a:t>
            </a:r>
            <a:endParaRPr lang="en-US" sz="2800" b="1" dirty="0">
              <a:latin typeface="Comic Sans MS" panose="030F0702030302020204" pitchFamily="66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50867" y="39155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43768" y="38889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4543499"/>
              </p:ext>
            </p:extLst>
          </p:nvPr>
        </p:nvGraphicFramePr>
        <p:xfrm>
          <a:off x="1749125" y="3888937"/>
          <a:ext cx="8789286" cy="2471083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4392368"/>
                <a:gridCol w="4396918"/>
              </a:tblGrid>
              <a:tr h="55084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Supervised By:</a:t>
                      </a:r>
                    </a:p>
                  </a:txBody>
                  <a:tcPr>
                    <a:lnB w="38100" cmpd="sng">
                      <a:noFill/>
                    </a:lnB>
                    <a:cell3D prstMaterial="dkEdge">
                      <a:bevel prst="relaxedInset"/>
                      <a:lightRig rig="flood" dir="t"/>
                    </a:cell3D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Presented By:</a:t>
                      </a:r>
                    </a:p>
                  </a:txBody>
                  <a:tcPr>
                    <a:cell3D prstMaterial="dkEdge">
                      <a:bevel prst="relaxedInset"/>
                      <a:lightRig rig="flood" dir="t"/>
                    </a:cell3D>
                    <a:solidFill>
                      <a:srgbClr val="00B050"/>
                    </a:solidFill>
                  </a:tcPr>
                </a:tc>
              </a:tr>
              <a:tr h="1496996">
                <a:tc>
                  <a:txBody>
                    <a:bodyPr/>
                    <a:lstStyle/>
                    <a:p>
                      <a:r>
                        <a:rPr lang="de-DE" sz="20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Dr. Mir Md. Jahangir Kabir</a:t>
                      </a:r>
                    </a:p>
                    <a:p>
                      <a:r>
                        <a:rPr lang="en-US" sz="2000" b="1" dirty="0" smtClean="0"/>
                        <a:t>Professor</a:t>
                      </a:r>
                    </a:p>
                    <a:p>
                      <a:r>
                        <a:rPr lang="en-US" sz="2000" b="1" dirty="0" smtClean="0"/>
                        <a:t>Department of Computer Science &amp; Engineering</a:t>
                      </a:r>
                    </a:p>
                    <a:p>
                      <a:r>
                        <a:rPr lang="en-US" sz="2000" b="1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Rajshahi</a:t>
                      </a:r>
                      <a:r>
                        <a:rPr lang="en-US" sz="20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University of Engineering and Technology</a:t>
                      </a:r>
                      <a:endParaRPr lang="en-US" sz="2400" b="1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prst="relaxedInset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 smtClean="0"/>
                        <a:t>Ansar Uddin Emon</a:t>
                      </a:r>
                    </a:p>
                    <a:p>
                      <a:r>
                        <a:rPr lang="en-US" sz="2000" b="1" dirty="0" smtClean="0"/>
                        <a:t>Roll: 1503049</a:t>
                      </a:r>
                    </a:p>
                    <a:p>
                      <a:r>
                        <a:rPr lang="en-US" sz="2000" b="1" dirty="0" smtClean="0"/>
                        <a:t>Department of Computer Science &amp; Engineering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Rajshahi</a:t>
                      </a:r>
                      <a:r>
                        <a:rPr lang="en-US" sz="20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University of Engineering and Technology</a:t>
                      </a:r>
                      <a:endParaRPr lang="en-US" sz="2400" b="1" dirty="0" smtClean="0"/>
                    </a:p>
                  </a:txBody>
                  <a:tcPr>
                    <a:lnL w="12700" cmpd="sng">
                      <a:noFill/>
                    </a:lnL>
                    <a:cell3D prstMaterial="dkEdge">
                      <a:bevel prst="relaxedInset"/>
                      <a:lightRig rig="flood" dir="t"/>
                    </a:cell3D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219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Folded Corner 2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9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5607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08099" y="633046"/>
            <a:ext cx="2065181" cy="584775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b="1" dirty="0" smtClean="0"/>
              <a:t>Fuzzy Logic</a:t>
            </a:r>
            <a:endParaRPr lang="en-US" sz="3200" b="1" dirty="0"/>
          </a:p>
        </p:txBody>
      </p:sp>
      <p:grpSp>
        <p:nvGrpSpPr>
          <p:cNvPr id="3" name="Group 2"/>
          <p:cNvGrpSpPr/>
          <p:nvPr/>
        </p:nvGrpSpPr>
        <p:grpSpPr>
          <a:xfrm>
            <a:off x="3108960" y="1631852"/>
            <a:ext cx="6457071" cy="4654426"/>
            <a:chOff x="6851176" y="2341445"/>
            <a:chExt cx="5229367" cy="4380932"/>
          </a:xfrm>
        </p:grpSpPr>
        <p:sp>
          <p:nvSpPr>
            <p:cNvPr id="4" name="Rectangle 3"/>
            <p:cNvSpPr/>
            <p:nvPr/>
          </p:nvSpPr>
          <p:spPr>
            <a:xfrm>
              <a:off x="6851176" y="2341445"/>
              <a:ext cx="5117911" cy="438093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89774" y="2379403"/>
              <a:ext cx="5190769" cy="4305016"/>
            </a:xfrm>
            <a:prstGeom prst="rect">
              <a:avLst/>
            </a:prstGeom>
          </p:spPr>
        </p:pic>
      </p:grpSp>
      <p:sp>
        <p:nvSpPr>
          <p:cNvPr id="6" name="Folded Corner 5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10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0215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16659" y="675250"/>
            <a:ext cx="3374385" cy="584775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b="1" dirty="0" smtClean="0"/>
              <a:t>Fuzzy Logic System</a:t>
            </a:r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015" y="1412660"/>
            <a:ext cx="8046719" cy="4016840"/>
          </a:xfrm>
          <a:prstGeom prst="rect">
            <a:avLst/>
          </a:prstGeom>
        </p:spPr>
      </p:pic>
      <p:sp>
        <p:nvSpPr>
          <p:cNvPr id="4" name="Folded Corner 3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11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208351" y="5950424"/>
            <a:ext cx="10404708" cy="40011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</a:rPr>
              <a:t>Tools: </a:t>
            </a:r>
            <a:r>
              <a:rPr lang="en-US" sz="2000" b="1" dirty="0" err="1" smtClean="0"/>
              <a:t>Mamdani</a:t>
            </a:r>
            <a:r>
              <a:rPr lang="en-US" sz="2000" b="1" dirty="0" smtClean="0"/>
              <a:t> </a:t>
            </a:r>
            <a:r>
              <a:rPr lang="en-US" sz="2000" b="1" dirty="0"/>
              <a:t>type of fuzzy method through </a:t>
            </a:r>
            <a:r>
              <a:rPr lang="en-US" sz="2000" b="1" dirty="0" smtClean="0"/>
              <a:t>fuzzy </a:t>
            </a:r>
            <a:r>
              <a:rPr lang="en-US" sz="2000" b="1" dirty="0"/>
              <a:t>logic toolbox provided in MATLAB software</a:t>
            </a:r>
          </a:p>
        </p:txBody>
      </p:sp>
    </p:spTree>
    <p:extLst>
      <p:ext uri="{BB962C8B-B14F-4D97-AF65-F5344CB8AC3E}">
        <p14:creationId xmlns:p14="http://schemas.microsoft.com/office/powerpoint/2010/main" val="3696891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2176535"/>
            <a:ext cx="7455877" cy="328172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75983" y="661183"/>
            <a:ext cx="4517390" cy="584775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b="1" dirty="0" smtClean="0"/>
              <a:t>Crisp Value &amp; Fuzzy Value</a:t>
            </a:r>
            <a:endParaRPr lang="en-US" sz="3200" b="1" dirty="0"/>
          </a:p>
        </p:txBody>
      </p:sp>
      <p:sp>
        <p:nvSpPr>
          <p:cNvPr id="4" name="Folded Corner 3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12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3089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16659" y="675250"/>
            <a:ext cx="3932295" cy="584775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b="1" dirty="0" smtClean="0"/>
              <a:t>Membership Function</a:t>
            </a:r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009" y="1440375"/>
            <a:ext cx="10649243" cy="5064423"/>
          </a:xfrm>
          <a:prstGeom prst="rect">
            <a:avLst/>
          </a:prstGeom>
        </p:spPr>
      </p:pic>
      <p:sp>
        <p:nvSpPr>
          <p:cNvPr id="4" name="Folded Corner 3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13</a:t>
            </a:r>
            <a:endParaRPr lang="en-US" b="1" dirty="0"/>
          </a:p>
        </p:txBody>
      </p:sp>
      <p:sp>
        <p:nvSpPr>
          <p:cNvPr id="5" name="Pentagon 4"/>
          <p:cNvSpPr/>
          <p:nvPr/>
        </p:nvSpPr>
        <p:spPr>
          <a:xfrm>
            <a:off x="3088172" y="5446543"/>
            <a:ext cx="1756783" cy="640357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Input </a:t>
            </a:r>
            <a:r>
              <a:rPr lang="en-US" b="1" dirty="0" err="1" smtClean="0"/>
              <a:t>Fuzzification</a:t>
            </a:r>
            <a:endParaRPr lang="en-US" b="1" dirty="0"/>
          </a:p>
        </p:txBody>
      </p:sp>
      <p:sp>
        <p:nvSpPr>
          <p:cNvPr id="8" name="Pentagon 7"/>
          <p:cNvSpPr/>
          <p:nvPr/>
        </p:nvSpPr>
        <p:spPr>
          <a:xfrm>
            <a:off x="3219714" y="3005869"/>
            <a:ext cx="1756783" cy="640357"/>
          </a:xfrm>
          <a:prstGeom prst="homePlat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Output </a:t>
            </a:r>
            <a:r>
              <a:rPr lang="en-US" b="1" dirty="0" err="1"/>
              <a:t>D</a:t>
            </a:r>
            <a:r>
              <a:rPr lang="en-US" b="1" dirty="0" err="1" smtClean="0"/>
              <a:t>efuzzification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1371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914"/>
          <a:stretch/>
        </p:blipFill>
        <p:spPr>
          <a:xfrm>
            <a:off x="1828799" y="422032"/>
            <a:ext cx="9073661" cy="5809956"/>
          </a:xfrm>
          <a:prstGeom prst="rect">
            <a:avLst/>
          </a:prstGeom>
        </p:spPr>
      </p:pic>
      <p:sp>
        <p:nvSpPr>
          <p:cNvPr id="3" name="Folded Corner 2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14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3951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/>
          <p:cNvSpPr/>
          <p:nvPr/>
        </p:nvSpPr>
        <p:spPr>
          <a:xfrm>
            <a:off x="364571" y="4286332"/>
            <a:ext cx="11045964" cy="2386864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486866" y="1269242"/>
            <a:ext cx="10923669" cy="2386864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298674" y="293934"/>
            <a:ext cx="8212376" cy="73866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A published Knowledge Based System</a:t>
            </a:r>
            <a:r>
              <a:rPr lang="en-US" sz="2400" b="1" dirty="0" smtClean="0">
                <a:solidFill>
                  <a:srgbClr val="002060"/>
                </a:solidFill>
              </a:rPr>
              <a:t>:</a:t>
            </a:r>
          </a:p>
          <a:p>
            <a:pPr algn="ctr"/>
            <a:r>
              <a:rPr lang="en-US" b="1" dirty="0"/>
              <a:t> </a:t>
            </a:r>
            <a:r>
              <a:rPr lang="en-US" b="1" dirty="0" smtClean="0"/>
              <a:t>(Authors: </a:t>
            </a:r>
            <a:r>
              <a:rPr lang="en-US" b="1" dirty="0" err="1" smtClean="0"/>
              <a:t>Mehrbakhsh</a:t>
            </a:r>
            <a:r>
              <a:rPr lang="en-US" b="1" dirty="0" smtClean="0"/>
              <a:t> </a:t>
            </a:r>
            <a:r>
              <a:rPr lang="en-US" b="1" dirty="0" err="1" smtClean="0"/>
              <a:t>Nilashi</a:t>
            </a:r>
            <a:r>
              <a:rPr lang="en-US" b="1" dirty="0"/>
              <a:t>, Othman Ibrahim, </a:t>
            </a:r>
            <a:r>
              <a:rPr lang="en-US" b="1" dirty="0" err="1"/>
              <a:t>Hossein</a:t>
            </a:r>
            <a:r>
              <a:rPr lang="en-US" b="1" dirty="0"/>
              <a:t> </a:t>
            </a:r>
            <a:r>
              <a:rPr lang="en-US" b="1" dirty="0" err="1" smtClean="0"/>
              <a:t>Ahmadi</a:t>
            </a:r>
            <a:r>
              <a:rPr lang="en-US" b="1" dirty="0"/>
              <a:t> </a:t>
            </a:r>
            <a:r>
              <a:rPr lang="en-US" b="1" dirty="0" smtClean="0"/>
              <a:t>Leila </a:t>
            </a:r>
            <a:r>
              <a:rPr lang="en-US" b="1" dirty="0" err="1" smtClean="0"/>
              <a:t>Shahmoradi</a:t>
            </a:r>
            <a:r>
              <a:rPr lang="en-US" b="1" dirty="0" smtClean="0"/>
              <a:t>)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857729" y="1391199"/>
            <a:ext cx="1528020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EM Algorithm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468093" y="1872146"/>
            <a:ext cx="569387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PCA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467015" y="2314716"/>
            <a:ext cx="687368" cy="36933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CART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955753" y="2576266"/>
            <a:ext cx="1528020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Fuzzy Rule Based</a:t>
            </a:r>
            <a:endParaRPr lang="en-US" b="1" dirty="0"/>
          </a:p>
        </p:txBody>
      </p:sp>
      <p:sp>
        <p:nvSpPr>
          <p:cNvPr id="8" name="Curved Up Arrow 7"/>
          <p:cNvSpPr/>
          <p:nvPr/>
        </p:nvSpPr>
        <p:spPr>
          <a:xfrm rot="1563537">
            <a:off x="1406006" y="1966621"/>
            <a:ext cx="1065018" cy="547682"/>
          </a:xfrm>
          <a:prstGeom prst="curvedUpArrow">
            <a:avLst>
              <a:gd name="adj1" fmla="val 25000"/>
              <a:gd name="adj2" fmla="val 50000"/>
              <a:gd name="adj3" fmla="val 326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urved Up Arrow 8"/>
          <p:cNvSpPr/>
          <p:nvPr/>
        </p:nvSpPr>
        <p:spPr>
          <a:xfrm rot="1563537">
            <a:off x="2765478" y="2465651"/>
            <a:ext cx="1091929" cy="544797"/>
          </a:xfrm>
          <a:prstGeom prst="curvedUpArrow">
            <a:avLst>
              <a:gd name="adj1" fmla="val 25000"/>
              <a:gd name="adj2" fmla="val 50000"/>
              <a:gd name="adj3" fmla="val 326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urved Up Arrow 9"/>
          <p:cNvSpPr/>
          <p:nvPr/>
        </p:nvSpPr>
        <p:spPr>
          <a:xfrm rot="1563537">
            <a:off x="3946641" y="2891592"/>
            <a:ext cx="1047389" cy="442919"/>
          </a:xfrm>
          <a:prstGeom prst="curvedUpArrow">
            <a:avLst>
              <a:gd name="adj1" fmla="val 25000"/>
              <a:gd name="adj2" fmla="val 50000"/>
              <a:gd name="adj3" fmla="val 326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Equal 10"/>
          <p:cNvSpPr/>
          <p:nvPr/>
        </p:nvSpPr>
        <p:spPr>
          <a:xfrm>
            <a:off x="6655274" y="2458235"/>
            <a:ext cx="914400" cy="91440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Horizontal Scroll 11"/>
          <p:cNvSpPr/>
          <p:nvPr/>
        </p:nvSpPr>
        <p:spPr>
          <a:xfrm>
            <a:off x="7983939" y="2339363"/>
            <a:ext cx="2374711" cy="1033272"/>
          </a:xfrm>
          <a:prstGeom prst="horizontalScroll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0.932 </a:t>
            </a:r>
            <a:r>
              <a:rPr lang="en-US" b="1" dirty="0" smtClean="0"/>
              <a:t>Accuracy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3324724" y="3741967"/>
            <a:ext cx="4786375" cy="46166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b="1" dirty="0" smtClean="0"/>
              <a:t>Proposed Knowledge Based System:</a:t>
            </a:r>
            <a:endParaRPr lang="en-US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86867" y="4409335"/>
            <a:ext cx="205032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K-means Algorithm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620493" y="4849640"/>
            <a:ext cx="569387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PCA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619415" y="5292210"/>
            <a:ext cx="687368" cy="36933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CART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5108153" y="5553760"/>
            <a:ext cx="1528020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Fuzzy Rule Based</a:t>
            </a:r>
            <a:endParaRPr lang="en-US" b="1" dirty="0"/>
          </a:p>
        </p:txBody>
      </p:sp>
      <p:sp>
        <p:nvSpPr>
          <p:cNvPr id="18" name="Curved Up Arrow 17"/>
          <p:cNvSpPr/>
          <p:nvPr/>
        </p:nvSpPr>
        <p:spPr>
          <a:xfrm rot="1563537">
            <a:off x="1558406" y="4944115"/>
            <a:ext cx="1065018" cy="547682"/>
          </a:xfrm>
          <a:prstGeom prst="curvedUpArrow">
            <a:avLst>
              <a:gd name="adj1" fmla="val 25000"/>
              <a:gd name="adj2" fmla="val 50000"/>
              <a:gd name="adj3" fmla="val 326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Curved Up Arrow 18"/>
          <p:cNvSpPr/>
          <p:nvPr/>
        </p:nvSpPr>
        <p:spPr>
          <a:xfrm rot="1563537">
            <a:off x="2917878" y="5443145"/>
            <a:ext cx="1091929" cy="544797"/>
          </a:xfrm>
          <a:prstGeom prst="curvedUpArrow">
            <a:avLst>
              <a:gd name="adj1" fmla="val 25000"/>
              <a:gd name="adj2" fmla="val 50000"/>
              <a:gd name="adj3" fmla="val 326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Equal 19"/>
          <p:cNvSpPr/>
          <p:nvPr/>
        </p:nvSpPr>
        <p:spPr>
          <a:xfrm>
            <a:off x="6807674" y="5435729"/>
            <a:ext cx="914400" cy="914400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Horizontal Scroll 20"/>
          <p:cNvSpPr/>
          <p:nvPr/>
        </p:nvSpPr>
        <p:spPr>
          <a:xfrm>
            <a:off x="8136339" y="5316857"/>
            <a:ext cx="2374711" cy="1033272"/>
          </a:xfrm>
          <a:prstGeom prst="horizontalScroll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Accuracy=???</a:t>
            </a:r>
            <a:endParaRPr lang="en-US" b="1" dirty="0"/>
          </a:p>
        </p:txBody>
      </p:sp>
      <p:sp>
        <p:nvSpPr>
          <p:cNvPr id="22" name="Curved Up Arrow 21"/>
          <p:cNvSpPr/>
          <p:nvPr/>
        </p:nvSpPr>
        <p:spPr>
          <a:xfrm rot="1563537">
            <a:off x="3922296" y="5949401"/>
            <a:ext cx="1246074" cy="436407"/>
          </a:xfrm>
          <a:prstGeom prst="curvedUpArrow">
            <a:avLst>
              <a:gd name="adj1" fmla="val 25000"/>
              <a:gd name="adj2" fmla="val 50000"/>
              <a:gd name="adj3" fmla="val 3262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15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50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Folded Corner 5"/>
          <p:cNvSpPr/>
          <p:nvPr/>
        </p:nvSpPr>
        <p:spPr>
          <a:xfrm>
            <a:off x="3980597" y="1542197"/>
            <a:ext cx="4230806" cy="4067033"/>
          </a:xfrm>
          <a:prstGeom prst="foldedCorner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 smtClean="0">
                <a:latin typeface="Bookman Old Style" panose="02050604050505020204" pitchFamily="18" charset="0"/>
              </a:rPr>
              <a:t>Any Question?</a:t>
            </a:r>
            <a:endParaRPr lang="en-US" sz="4800" b="1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50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Heptagon 35"/>
          <p:cNvSpPr/>
          <p:nvPr/>
        </p:nvSpPr>
        <p:spPr>
          <a:xfrm>
            <a:off x="1470312" y="3997418"/>
            <a:ext cx="1715595" cy="1478264"/>
          </a:xfrm>
          <a:prstGeom prst="heptagon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ightning Bolt 34"/>
          <p:cNvSpPr/>
          <p:nvPr/>
        </p:nvSpPr>
        <p:spPr>
          <a:xfrm>
            <a:off x="8807075" y="3404216"/>
            <a:ext cx="914400" cy="914400"/>
          </a:xfrm>
          <a:prstGeom prst="lightningBol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ightning Bolt 33"/>
          <p:cNvSpPr/>
          <p:nvPr/>
        </p:nvSpPr>
        <p:spPr>
          <a:xfrm>
            <a:off x="10496137" y="5339680"/>
            <a:ext cx="914400" cy="914400"/>
          </a:xfrm>
          <a:prstGeom prst="lightningBol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056762" y="694350"/>
            <a:ext cx="4016933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b="1" dirty="0" smtClean="0"/>
              <a:t>Knowledge Based </a:t>
            </a:r>
            <a:r>
              <a:rPr lang="en-US" sz="2800" b="1" dirty="0"/>
              <a:t>S</a:t>
            </a:r>
            <a:r>
              <a:rPr lang="en-US" sz="2800" b="1" dirty="0" smtClean="0"/>
              <a:t>ystem 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018512" y="1616878"/>
            <a:ext cx="51972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 any value/situations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learned system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intelligent system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of a very large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nip Same Side Corner Rectangle 8"/>
          <p:cNvSpPr/>
          <p:nvPr/>
        </p:nvSpPr>
        <p:spPr>
          <a:xfrm rot="5400000">
            <a:off x="5047436" y="3866579"/>
            <a:ext cx="2057252" cy="1611573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Notched Right Arrow 9"/>
          <p:cNvSpPr/>
          <p:nvPr/>
        </p:nvSpPr>
        <p:spPr>
          <a:xfrm>
            <a:off x="3299352" y="4494234"/>
            <a:ext cx="1936845" cy="484632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6915927" y="4363328"/>
            <a:ext cx="2348348" cy="93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6912588" y="4609108"/>
            <a:ext cx="2088107" cy="44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6912589" y="4739364"/>
            <a:ext cx="2088106" cy="320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6912590" y="4913909"/>
            <a:ext cx="2197289" cy="493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416975" y="4209432"/>
            <a:ext cx="1296509" cy="92333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 smtClean="0"/>
              <a:t>Knowledge </a:t>
            </a:r>
          </a:p>
          <a:p>
            <a:r>
              <a:rPr lang="en-US" b="1" dirty="0" smtClean="0"/>
              <a:t>based </a:t>
            </a:r>
          </a:p>
          <a:p>
            <a:r>
              <a:rPr lang="en-US" b="1" dirty="0" smtClean="0"/>
              <a:t>system</a:t>
            </a:r>
            <a:endParaRPr lang="en-US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1818055" y="4413385"/>
            <a:ext cx="120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Possibility </a:t>
            </a:r>
          </a:p>
          <a:p>
            <a:r>
              <a:rPr lang="en-US" b="1" dirty="0" smtClean="0"/>
              <a:t>Of Rain</a:t>
            </a:r>
            <a:endParaRPr lang="en-US" b="1" dirty="0"/>
          </a:p>
        </p:txBody>
      </p:sp>
      <p:sp>
        <p:nvSpPr>
          <p:cNvPr id="29" name="Cloud 28"/>
          <p:cNvSpPr/>
          <p:nvPr/>
        </p:nvSpPr>
        <p:spPr>
          <a:xfrm>
            <a:off x="8940336" y="4062101"/>
            <a:ext cx="2414596" cy="1697249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YES</a:t>
            </a:r>
          </a:p>
          <a:p>
            <a:pPr algn="ctr"/>
            <a:r>
              <a:rPr lang="en-US" b="1" dirty="0" smtClean="0"/>
              <a:t>95%</a:t>
            </a:r>
            <a:endParaRPr lang="en-US" b="1" dirty="0"/>
          </a:p>
        </p:txBody>
      </p:sp>
      <p:sp>
        <p:nvSpPr>
          <p:cNvPr id="3" name="Folded Corner 2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1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6602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97017" y="413032"/>
            <a:ext cx="2568267" cy="584775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How to build?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7732" y="2528454"/>
            <a:ext cx="2966838" cy="4616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b="1" dirty="0"/>
              <a:t>C</a:t>
            </a:r>
            <a:r>
              <a:rPr lang="en-US" sz="2400" b="1" dirty="0" smtClean="0"/>
              <a:t>lustering algorithms 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96712" y="2870548"/>
            <a:ext cx="3293688" cy="3121826"/>
            <a:chOff x="7383438" y="513548"/>
            <a:chExt cx="3293688" cy="3121826"/>
          </a:xfrm>
        </p:grpSpPr>
        <p:grpSp>
          <p:nvGrpSpPr>
            <p:cNvPr id="13" name="Group 12"/>
            <p:cNvGrpSpPr/>
            <p:nvPr/>
          </p:nvGrpSpPr>
          <p:grpSpPr>
            <a:xfrm>
              <a:off x="7383438" y="513548"/>
              <a:ext cx="3293688" cy="3121826"/>
              <a:chOff x="8898312" y="541232"/>
              <a:chExt cx="3293688" cy="3121826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2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2239"/>
              <a:stretch/>
            </p:blipFill>
            <p:spPr>
              <a:xfrm>
                <a:off x="8898312" y="541232"/>
                <a:ext cx="3293688" cy="3121826"/>
              </a:xfrm>
              <a:prstGeom prst="rect">
                <a:avLst/>
              </a:prstGeom>
            </p:spPr>
          </p:pic>
          <p:sp>
            <p:nvSpPr>
              <p:cNvPr id="8" name="TextBox 7"/>
              <p:cNvSpPr txBox="1"/>
              <p:nvPr/>
            </p:nvSpPr>
            <p:spPr>
              <a:xfrm rot="21298177">
                <a:off x="9559329" y="1354704"/>
                <a:ext cx="1528020" cy="369332"/>
              </a:xfrm>
              <a:prstGeom prst="rect">
                <a:avLst/>
              </a:prstGeom>
              <a:solidFill>
                <a:srgbClr val="FFC00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EM Algorithm</a:t>
                </a:r>
                <a:endParaRPr lang="en-US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 rot="20408048">
                <a:off x="9853807" y="2196071"/>
                <a:ext cx="617477" cy="369332"/>
              </a:xfrm>
              <a:prstGeom prst="rect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SVM</a:t>
                </a:r>
                <a:endParaRPr lang="en-US" dirty="0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10010558" y="2786491"/>
                <a:ext cx="1010213" cy="369332"/>
              </a:xfrm>
              <a:prstGeom prst="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K-Means</a:t>
                </a:r>
                <a:endParaRPr lang="en-US" dirty="0"/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 rot="786237">
              <a:off x="9201893" y="1988406"/>
              <a:ext cx="603050" cy="369332"/>
            </a:xfrm>
            <a:prstGeom prst="rect">
              <a:avLst/>
            </a:prstGeom>
            <a:solidFill>
              <a:srgbClr val="FFFF00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KNN</a:t>
              </a:r>
              <a:endParaRPr 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4085328" y="3944447"/>
            <a:ext cx="2415036" cy="181588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PCA </a:t>
            </a:r>
          </a:p>
          <a:p>
            <a:pPr algn="ctr"/>
            <a:r>
              <a:rPr lang="en-US" sz="2800" b="1" dirty="0" smtClean="0"/>
              <a:t>(Principal Component Analysis)</a:t>
            </a:r>
            <a:endParaRPr lang="en-US" sz="28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7260624" y="2528454"/>
            <a:ext cx="1888659" cy="46166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Decision Tree</a:t>
            </a:r>
            <a:endParaRPr lang="en-US" sz="24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3817250" y="2518808"/>
            <a:ext cx="2951193" cy="46166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b="1" dirty="0"/>
              <a:t>Reduction </a:t>
            </a:r>
            <a:r>
              <a:rPr lang="en-US" sz="2400" b="1" dirty="0" smtClean="0"/>
              <a:t>techniques</a:t>
            </a:r>
            <a:endParaRPr lang="en-US" sz="2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9641464" y="2512509"/>
            <a:ext cx="2273871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/>
              <a:t>Fuzzy </a:t>
            </a:r>
            <a:r>
              <a:rPr lang="en-US" sz="2400" b="1" dirty="0" smtClean="0"/>
              <a:t>rules</a:t>
            </a:r>
            <a:endParaRPr lang="en-US" sz="24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4922507" y="1209048"/>
            <a:ext cx="2492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C</a:t>
            </a:r>
            <a:r>
              <a:rPr lang="en-US" sz="2800" b="1" dirty="0" smtClean="0"/>
              <a:t>ombination of</a:t>
            </a:r>
            <a:endParaRPr lang="en-US" sz="2800" b="1" dirty="0"/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3623851" y="3440586"/>
            <a:ext cx="6986" cy="2675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840549" y="3440586"/>
            <a:ext cx="5208" cy="25517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9509761" y="3440586"/>
            <a:ext cx="1" cy="25517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2398999" y="1600135"/>
            <a:ext cx="3533210" cy="9123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5774130" y="1630314"/>
            <a:ext cx="162656" cy="8583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947288" y="1600416"/>
            <a:ext cx="1937619" cy="9422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18" idx="0"/>
          </p:cNvCxnSpPr>
          <p:nvPr/>
        </p:nvCxnSpPr>
        <p:spPr>
          <a:xfrm>
            <a:off x="5947288" y="1618191"/>
            <a:ext cx="4831112" cy="8943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977275" y="3882892"/>
            <a:ext cx="2415036" cy="193899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CART </a:t>
            </a:r>
          </a:p>
          <a:p>
            <a:pPr algn="ctr"/>
            <a:r>
              <a:rPr lang="en-US" sz="2400" b="1" dirty="0" smtClean="0"/>
              <a:t>(Classification</a:t>
            </a:r>
          </a:p>
          <a:p>
            <a:pPr algn="ctr"/>
            <a:r>
              <a:rPr lang="en-US" sz="2400" b="1" dirty="0" smtClean="0"/>
              <a:t>&amp;</a:t>
            </a:r>
          </a:p>
          <a:p>
            <a:pPr algn="ctr"/>
            <a:r>
              <a:rPr lang="en-US" sz="2400" b="1" dirty="0" smtClean="0"/>
              <a:t>Regression</a:t>
            </a:r>
          </a:p>
          <a:p>
            <a:pPr algn="ctr"/>
            <a:r>
              <a:rPr lang="en-US" sz="2400" b="1" dirty="0" smtClean="0"/>
              <a:t>Trees)</a:t>
            </a:r>
            <a:endParaRPr lang="en-US" sz="2400" b="1" dirty="0"/>
          </a:p>
        </p:txBody>
      </p:sp>
      <p:sp>
        <p:nvSpPr>
          <p:cNvPr id="48" name="Cloud Callout 47"/>
          <p:cNvSpPr/>
          <p:nvPr/>
        </p:nvSpPr>
        <p:spPr>
          <a:xfrm>
            <a:off x="9922614" y="3798291"/>
            <a:ext cx="1711569" cy="1616453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Between</a:t>
            </a:r>
          </a:p>
          <a:p>
            <a:pPr algn="ctr"/>
            <a:r>
              <a:rPr lang="en-US" b="1" dirty="0" smtClean="0"/>
              <a:t>1 and 0</a:t>
            </a:r>
            <a:endParaRPr lang="en-US" b="1" dirty="0"/>
          </a:p>
        </p:txBody>
      </p:sp>
      <p:sp>
        <p:nvSpPr>
          <p:cNvPr id="26" name="Folded Corner 25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12714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irect Access Storage 3"/>
          <p:cNvSpPr/>
          <p:nvPr/>
        </p:nvSpPr>
        <p:spPr>
          <a:xfrm rot="16200000">
            <a:off x="5712660" y="-409082"/>
            <a:ext cx="1012924" cy="2533368"/>
          </a:xfrm>
          <a:prstGeom prst="flowChartMagneticDrum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15252" y="1717174"/>
            <a:ext cx="3766782" cy="36933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Data Preprocessing(1)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315252" y="2432922"/>
            <a:ext cx="3766782" cy="36933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Clustering Using EM (2)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15252" y="3148670"/>
            <a:ext cx="3766782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PCA (3)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15252" y="3831558"/>
            <a:ext cx="3766782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CART (4) </a:t>
            </a:r>
          </a:p>
        </p:txBody>
      </p:sp>
      <p:sp>
        <p:nvSpPr>
          <p:cNvPr id="9" name="Rectangle 8"/>
          <p:cNvSpPr/>
          <p:nvPr/>
        </p:nvSpPr>
        <p:spPr>
          <a:xfrm>
            <a:off x="2988859" y="4514446"/>
            <a:ext cx="6523630" cy="20774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Callout 9"/>
          <p:cNvSpPr/>
          <p:nvPr/>
        </p:nvSpPr>
        <p:spPr>
          <a:xfrm>
            <a:off x="750627" y="4514445"/>
            <a:ext cx="2238231" cy="2077423"/>
          </a:xfrm>
          <a:prstGeom prst="rightArrowCallou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Fuzzy </a:t>
            </a:r>
          </a:p>
          <a:p>
            <a:pPr algn="ctr"/>
            <a:r>
              <a:rPr lang="en-US" b="1" dirty="0" smtClean="0"/>
              <a:t>Rule</a:t>
            </a:r>
          </a:p>
          <a:p>
            <a:pPr algn="ctr"/>
            <a:r>
              <a:rPr lang="en-US" b="1" dirty="0" smtClean="0"/>
              <a:t>Based(5)</a:t>
            </a:r>
            <a:endParaRPr lang="en-US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858" y="4514443"/>
            <a:ext cx="6523630" cy="2077423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486400" y="4981433"/>
            <a:ext cx="1487606" cy="10781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Fuzzy </a:t>
            </a:r>
          </a:p>
          <a:p>
            <a:pPr algn="ctr"/>
            <a:r>
              <a:rPr lang="en-US" b="1" dirty="0" smtClean="0"/>
              <a:t>Inference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5337483" y="4514440"/>
            <a:ext cx="1785440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b="1" dirty="0" smtClean="0"/>
              <a:t>Principle rule base</a:t>
            </a:r>
            <a:endParaRPr lang="en-US" sz="1400" b="1" dirty="0"/>
          </a:p>
        </p:txBody>
      </p:sp>
      <p:sp>
        <p:nvSpPr>
          <p:cNvPr id="16" name="Right Arrow 15"/>
          <p:cNvSpPr/>
          <p:nvPr/>
        </p:nvSpPr>
        <p:spPr>
          <a:xfrm>
            <a:off x="9512488" y="5278203"/>
            <a:ext cx="764276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Alternate Process 16"/>
          <p:cNvSpPr/>
          <p:nvPr/>
        </p:nvSpPr>
        <p:spPr>
          <a:xfrm>
            <a:off x="10324529" y="4514440"/>
            <a:ext cx="1536583" cy="2077426"/>
          </a:xfrm>
          <a:prstGeom prst="flowChartAlternateProcess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Breast </a:t>
            </a:r>
          </a:p>
          <a:p>
            <a:pPr algn="ctr"/>
            <a:r>
              <a:rPr lang="en-US" b="1" dirty="0" smtClean="0"/>
              <a:t>Cancer </a:t>
            </a:r>
          </a:p>
          <a:p>
            <a:pPr algn="ctr"/>
            <a:r>
              <a:rPr lang="en-US" b="1" dirty="0" smtClean="0"/>
              <a:t>Diagnosis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5087887" y="815582"/>
            <a:ext cx="228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Breast Cancer Dataset</a:t>
            </a:r>
            <a:endParaRPr lang="en-US" b="1" dirty="0"/>
          </a:p>
        </p:txBody>
      </p:sp>
      <p:sp>
        <p:nvSpPr>
          <p:cNvPr id="25" name="Down Arrow 24"/>
          <p:cNvSpPr/>
          <p:nvPr/>
        </p:nvSpPr>
        <p:spPr>
          <a:xfrm>
            <a:off x="6012700" y="4177898"/>
            <a:ext cx="245658" cy="3233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own Arrow 25"/>
          <p:cNvSpPr/>
          <p:nvPr/>
        </p:nvSpPr>
        <p:spPr>
          <a:xfrm>
            <a:off x="6016963" y="3531211"/>
            <a:ext cx="245658" cy="3233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own Arrow 26"/>
          <p:cNvSpPr/>
          <p:nvPr/>
        </p:nvSpPr>
        <p:spPr>
          <a:xfrm>
            <a:off x="6016963" y="2818071"/>
            <a:ext cx="245658" cy="3233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Down Arrow 27"/>
          <p:cNvSpPr/>
          <p:nvPr/>
        </p:nvSpPr>
        <p:spPr>
          <a:xfrm>
            <a:off x="6016963" y="2109581"/>
            <a:ext cx="245658" cy="3233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own Arrow 28"/>
          <p:cNvSpPr/>
          <p:nvPr/>
        </p:nvSpPr>
        <p:spPr>
          <a:xfrm>
            <a:off x="6037437" y="1370758"/>
            <a:ext cx="245658" cy="3233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olded Corner 20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3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4275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05976" y="773724"/>
            <a:ext cx="1491690" cy="584775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b="1" dirty="0" smtClean="0"/>
              <a:t>Dataset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337193" y="1867040"/>
            <a:ext cx="5845831" cy="46166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b="1" dirty="0"/>
              <a:t>Wisconsin Diagnostic Breast Cancer (WDBC)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56000" y="3246680"/>
            <a:ext cx="6991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/>
              <a:t>WDBC was taken from the </a:t>
            </a:r>
            <a:r>
              <a:rPr lang="en-US" sz="2400" b="1" dirty="0" smtClean="0"/>
              <a:t>University </a:t>
            </a:r>
            <a:r>
              <a:rPr lang="en-US" sz="2400" b="1" dirty="0"/>
              <a:t>of </a:t>
            </a:r>
            <a:r>
              <a:rPr lang="en-US" sz="2400" b="1" dirty="0" smtClean="0"/>
              <a:t>Wisconsin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/>
              <a:t>It contains 569 instances</a:t>
            </a:r>
            <a:r>
              <a:rPr lang="en-US" sz="2400" b="1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/>
              <a:t>There are ten real value attributes</a:t>
            </a:r>
            <a:r>
              <a:rPr lang="en-US" sz="2400" b="1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/>
              <a:t>The class attribute is </a:t>
            </a:r>
            <a:r>
              <a:rPr lang="en-US" sz="2400" b="1" dirty="0">
                <a:solidFill>
                  <a:srgbClr val="002060"/>
                </a:solidFill>
              </a:rPr>
              <a:t>benign</a:t>
            </a:r>
            <a:r>
              <a:rPr lang="en-US" sz="2400" b="1" dirty="0"/>
              <a:t> or </a:t>
            </a:r>
            <a:r>
              <a:rPr lang="en-US" sz="2400" b="1" dirty="0">
                <a:solidFill>
                  <a:srgbClr val="C00000"/>
                </a:solidFill>
              </a:rPr>
              <a:t>malignant</a:t>
            </a:r>
            <a:r>
              <a:rPr lang="en-US" sz="2400" b="1" dirty="0"/>
              <a:t>.</a:t>
            </a:r>
          </a:p>
          <a:p>
            <a:endParaRPr lang="en-US" sz="2400" b="1" dirty="0"/>
          </a:p>
        </p:txBody>
      </p:sp>
      <p:sp>
        <p:nvSpPr>
          <p:cNvPr id="7" name="Folded Corner 6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4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55221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000889"/>
            <a:ext cx="12192000" cy="52322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Comic Sans MS" panose="030F0702030302020204" pitchFamily="66" charset="0"/>
              </a:rPr>
              <a:t>BREAST CANCER DETECTION</a:t>
            </a:r>
            <a:endParaRPr lang="en-US" sz="2800" b="1" dirty="0">
              <a:latin typeface="Comic Sans MS" panose="030F0702030302020204" pitchFamily="66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11689" y="2180996"/>
            <a:ext cx="5024965" cy="52322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b="1" dirty="0" smtClean="0"/>
              <a:t>Related Works with this dataset:</a:t>
            </a:r>
            <a:endParaRPr lang="en-US" sz="2800" b="1" dirty="0"/>
          </a:p>
        </p:txBody>
      </p:sp>
      <p:sp>
        <p:nvSpPr>
          <p:cNvPr id="6" name="Folded Corner 5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5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111689" y="3361104"/>
            <a:ext cx="51042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C4.5  decision 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tree,Quinlan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(1996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Neuro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-fuzzy  techniques,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Nauck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Kruse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1999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k-nearest neighbor,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Şahan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(2007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</a:t>
            </a:r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EM+PCA+CART+Fuzzy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Logic,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Nilashi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(2017)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189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634637" y="658658"/>
            <a:ext cx="4579139" cy="40011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 smtClean="0"/>
              <a:t>EM(Expectation Maximization) Algorithm</a:t>
            </a:r>
            <a:endParaRPr lang="en-US" sz="20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0501" y="1529260"/>
            <a:ext cx="6686550" cy="45910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53" y="3199689"/>
            <a:ext cx="3994245" cy="2920621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4745299" y="1529260"/>
            <a:ext cx="0" cy="48500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6671" y="1652090"/>
            <a:ext cx="3861057" cy="64633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b="1" dirty="0"/>
              <a:t>It is always guaranteed that likelihood </a:t>
            </a:r>
            <a:endParaRPr lang="en-US" b="1" dirty="0" smtClean="0"/>
          </a:p>
          <a:p>
            <a:r>
              <a:rPr lang="en-US" b="1" dirty="0" smtClean="0"/>
              <a:t>will </a:t>
            </a:r>
            <a:r>
              <a:rPr lang="en-US" b="1" dirty="0"/>
              <a:t>increase with each </a:t>
            </a:r>
            <a:r>
              <a:rPr lang="en-US" b="1" dirty="0" smtClean="0"/>
              <a:t>iteration.</a:t>
            </a:r>
            <a:endParaRPr lang="en-US" b="1" dirty="0"/>
          </a:p>
        </p:txBody>
      </p:sp>
      <p:sp>
        <p:nvSpPr>
          <p:cNvPr id="8" name="Folded Corner 7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6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5425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08345" y="453942"/>
            <a:ext cx="3369320" cy="40011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 smtClean="0"/>
              <a:t>K-Means Clustering Algorithm</a:t>
            </a:r>
            <a:endParaRPr lang="en-US" sz="20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830" y="1214579"/>
            <a:ext cx="8096250" cy="5438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978" y="1214579"/>
            <a:ext cx="6591869" cy="27159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Folded Corner 6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7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5144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58185" y="951300"/>
            <a:ext cx="3548985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b="1" dirty="0" smtClean="0"/>
              <a:t>PCA(Principal Component Analysis)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2215318" y="1879767"/>
            <a:ext cx="982435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 smtClean="0"/>
              <a:t>Feature Extraction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 smtClean="0"/>
              <a:t>Dimensionality reduction technique to address the </a:t>
            </a:r>
            <a:r>
              <a:rPr lang="en-US" sz="2400" b="1" dirty="0" err="1" smtClean="0"/>
              <a:t>multicollinearity</a:t>
            </a:r>
            <a:r>
              <a:rPr lang="en-US" sz="2400" b="1" dirty="0" smtClean="0"/>
              <a:t> issue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 err="1" smtClean="0"/>
              <a:t>Lossy</a:t>
            </a:r>
            <a:r>
              <a:rPr lang="en-US" sz="2400" b="1" dirty="0" smtClean="0"/>
              <a:t> data compression</a:t>
            </a:r>
            <a:endParaRPr lang="en-US" sz="2400" b="1" dirty="0"/>
          </a:p>
        </p:txBody>
      </p:sp>
      <p:sp>
        <p:nvSpPr>
          <p:cNvPr id="6" name="Rectangle 5"/>
          <p:cNvSpPr/>
          <p:nvPr/>
        </p:nvSpPr>
        <p:spPr>
          <a:xfrm>
            <a:off x="4058185" y="3699857"/>
            <a:ext cx="3936847" cy="36933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 b="1" dirty="0" smtClean="0"/>
              <a:t>CART(Classification &amp; Regression Trees)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2215318" y="4387387"/>
            <a:ext cx="57687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 smtClean="0"/>
              <a:t>To generate the fuzzy rules from the data </a:t>
            </a:r>
            <a:endParaRPr lang="en-US" sz="2400" b="1" dirty="0"/>
          </a:p>
        </p:txBody>
      </p:sp>
      <p:sp>
        <p:nvSpPr>
          <p:cNvPr id="8" name="Folded Corner 7"/>
          <p:cNvSpPr/>
          <p:nvPr/>
        </p:nvSpPr>
        <p:spPr>
          <a:xfrm>
            <a:off x="11410536" y="0"/>
            <a:ext cx="781463" cy="694350"/>
          </a:xfrm>
          <a:prstGeom prst="foldedCorner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8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41392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833</TotalTime>
  <Words>369</Words>
  <Application>Microsoft Office PowerPoint</Application>
  <PresentationFormat>Widescreen</PresentationFormat>
  <Paragraphs>117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Bookman Old Style</vt:lpstr>
      <vt:lpstr>Calibri</vt:lpstr>
      <vt:lpstr>Calibri Light</vt:lpstr>
      <vt:lpstr>Comic Sans MS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Emon Ansar</dc:creator>
  <cp:lastModifiedBy>Emon Ansar</cp:lastModifiedBy>
  <cp:revision>174</cp:revision>
  <dcterms:created xsi:type="dcterms:W3CDTF">2020-01-25T16:23:49Z</dcterms:created>
  <dcterms:modified xsi:type="dcterms:W3CDTF">2020-01-26T15:44:24Z</dcterms:modified>
</cp:coreProperties>
</file>

<file path=docProps/thumbnail.jpeg>
</file>